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80"/>
  </p:notesMasterIdLst>
  <p:sldIdLst>
    <p:sldId id="257" r:id="rId2"/>
    <p:sldId id="258" r:id="rId3"/>
    <p:sldId id="259" r:id="rId4"/>
    <p:sldId id="333" r:id="rId5"/>
    <p:sldId id="332" r:id="rId6"/>
    <p:sldId id="410" r:id="rId7"/>
    <p:sldId id="379" r:id="rId8"/>
    <p:sldId id="380" r:id="rId9"/>
    <p:sldId id="381" r:id="rId10"/>
    <p:sldId id="382" r:id="rId11"/>
    <p:sldId id="383" r:id="rId12"/>
    <p:sldId id="349" r:id="rId13"/>
    <p:sldId id="384" r:id="rId14"/>
    <p:sldId id="385" r:id="rId15"/>
    <p:sldId id="386" r:id="rId16"/>
    <p:sldId id="323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24" r:id="rId25"/>
    <p:sldId id="348" r:id="rId26"/>
    <p:sldId id="352" r:id="rId27"/>
    <p:sldId id="351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1" r:id="rId46"/>
    <p:sldId id="370" r:id="rId47"/>
    <p:sldId id="372" r:id="rId48"/>
    <p:sldId id="373" r:id="rId49"/>
    <p:sldId id="376" r:id="rId50"/>
    <p:sldId id="377" r:id="rId51"/>
    <p:sldId id="374" r:id="rId52"/>
    <p:sldId id="375" r:id="rId53"/>
    <p:sldId id="340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50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405" r:id="rId74"/>
    <p:sldId id="406" r:id="rId75"/>
    <p:sldId id="407" r:id="rId76"/>
    <p:sldId id="408" r:id="rId77"/>
    <p:sldId id="409" r:id="rId78"/>
    <p:sldId id="317" r:id="rId79"/>
  </p:sldIdLst>
  <p:sldSz cx="9144000" cy="6858000" type="screen4x3"/>
  <p:notesSz cx="6797675" cy="9926638"/>
  <p:embeddedFontLst>
    <p:embeddedFont>
      <p:font typeface="Arial Black" panose="020B0A04020102020204" pitchFamily="34" charset="0"/>
      <p:bold r:id="rId81"/>
    </p:embeddedFont>
    <p:embeddedFont>
      <p:font typeface="맑은 고딕" panose="020B0503020000020004" pitchFamily="50" charset="-127"/>
      <p:regular r:id="rId82"/>
      <p:bold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orient="horz" pos="1747">
          <p15:clr>
            <a:srgbClr val="A4A3A4"/>
          </p15:clr>
        </p15:guide>
        <p15:guide id="3" pos="28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tri" initials="K" lastIdx="1" clrIdx="0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TxStyle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7"/>
    <p:restoredTop sz="97190"/>
  </p:normalViewPr>
  <p:slideViewPr>
    <p:cSldViewPr showGuides="1">
      <p:cViewPr varScale="1">
        <p:scale>
          <a:sx n="103" d="100"/>
          <a:sy n="103" d="100"/>
        </p:scale>
        <p:origin x="432" y="96"/>
      </p:cViewPr>
      <p:guideLst>
        <p:guide orient="horz" pos="2157"/>
        <p:guide orient="horz" pos="174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font" Target="fonts/font2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07T11:15:00.857" idx="1">
    <p:pos x="4936" y="77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/>
            <a:fld id="{EB02C308-6832-483A-8344-4D3D0A46F3E7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/>
            <a:fld id="{9F314B06-BC6B-47B4-BAD6-F36D029615A9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760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7852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115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67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53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05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321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1441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57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71885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5954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52579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6347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 dirty="0"/>
              <a:t>케이블 없이 전파를  이용해 </a:t>
            </a:r>
            <a:r>
              <a:rPr lang="ko-KR" altLang="en-US" dirty="0" err="1"/>
              <a:t>컴퓨터간의</a:t>
            </a:r>
            <a:r>
              <a:rPr lang="ko-KR" altLang="en-US" dirty="0"/>
              <a:t>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4891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948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393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0919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0496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2620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056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4866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064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18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06783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5207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9033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0088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491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46983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44346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1462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3099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755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3840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986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8464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75194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077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52862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12041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90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6801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230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001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1750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ko-KR" altLang="en-US"/>
              <a:t>케이블 없이 전파를  이용해 컴퓨터간의 네트워크 구축 전송데이터를 전파신호나 광신호로 변환시켜 무선 송수신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9F314B06-BC6B-47B4-BAD6-F36D029615A9}" type="slidenum">
              <a:rPr lang="en-US" altLang="en-US"/>
              <a:pPr lvl="0"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8768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7E2E5A26-BC6C-484F-8B3C-D8AAC450BB26}" type="datetimeFigureOut">
              <a:rPr lang="ko-KR" altLang="en-US"/>
              <a:pPr lvl="0"/>
              <a:t>2021-03-08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C35A2C51-65F9-4847-98D5-93E589EB344D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4716016" y="671430"/>
            <a:ext cx="424847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7504" y="256580"/>
            <a:ext cx="46620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3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GNS3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을</a:t>
            </a:r>
          </a:p>
          <a:p>
            <a:pPr lvl="0"/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이용한 </a:t>
            </a:r>
          </a:p>
          <a:p>
            <a:pPr lvl="0"/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DHCP</a:t>
            </a:r>
            <a:b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ko-KR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구축하기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6165304"/>
            <a:ext cx="198609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KITRI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한국정보기술연구원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11" name="TextBox 8"/>
          <p:cNvSpPr txBox="1"/>
          <p:nvPr/>
        </p:nvSpPr>
        <p:spPr>
          <a:xfrm>
            <a:off x="5976156" y="4977172"/>
            <a:ext cx="25562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ko-KR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조 </a:t>
            </a:r>
            <a:r>
              <a:rPr lang="ko-KR" altLang="en-US" sz="2000" i="1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김규보</a:t>
            </a:r>
            <a:r>
              <a:rPr lang="ko-KR" altLang="en-US" sz="2000" i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이재영  </a:t>
            </a:r>
            <a:endParaRPr lang="ko-KR" altLang="en-US" sz="2000" i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lvl="0"/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    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김홍규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양정환</a:t>
            </a:r>
          </a:p>
          <a:p>
            <a:pPr lvl="0"/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   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염찬호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문관필</a:t>
            </a:r>
            <a:endParaRPr lang="ko-KR" altLang="en-US" sz="2000" i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93829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ECBD57E-B464-4BD5-A493-EC638A9112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700808"/>
            <a:ext cx="4068452" cy="2016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C1AFB8-AC6E-477C-B950-2F6035DB60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3890619"/>
            <a:ext cx="4068452" cy="21815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82D36-1417-4215-A483-F3732146805A}"/>
              </a:ext>
            </a:extLst>
          </p:cNvPr>
          <p:cNvSpPr txBox="1"/>
          <p:nvPr/>
        </p:nvSpPr>
        <p:spPr>
          <a:xfrm>
            <a:off x="4572000" y="2672916"/>
            <a:ext cx="38884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임대 파일 생성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</a:rPr>
              <a:t>touch</a:t>
            </a:r>
            <a:r>
              <a:rPr lang="en-US" altLang="ko-KR" b="1" dirty="0"/>
              <a:t> </a:t>
            </a:r>
            <a:r>
              <a:rPr lang="ko-KR" altLang="en-US" b="1" dirty="0"/>
              <a:t>명령어를 통해 </a:t>
            </a:r>
            <a:r>
              <a:rPr lang="en-US" altLang="ko-KR" b="1" dirty="0">
                <a:solidFill>
                  <a:srgbClr val="FF0000"/>
                </a:solidFill>
              </a:rPr>
              <a:t>/var/lib/</a:t>
            </a:r>
            <a:r>
              <a:rPr lang="en-US" altLang="ko-KR" b="1" dirty="0" err="1">
                <a:solidFill>
                  <a:srgbClr val="FF0000"/>
                </a:solidFill>
              </a:rPr>
              <a:t>dhcpd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en-US" altLang="ko-KR" b="1" dirty="0" err="1">
                <a:solidFill>
                  <a:srgbClr val="FF0000"/>
                </a:solidFill>
              </a:rPr>
              <a:t>dhcpd.leases</a:t>
            </a:r>
            <a:r>
              <a:rPr lang="ko-KR" altLang="en-US" b="1" dirty="0"/>
              <a:t>를 생성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동작 전이라 아직 아무 내용도 없는 걸 확인 할 수 있음</a:t>
            </a:r>
            <a:r>
              <a:rPr lang="en-US" altLang="ko-KR" b="1" dirty="0"/>
              <a:t> 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38451611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768524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4704308" y="2838147"/>
            <a:ext cx="40324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영업부 </a:t>
            </a:r>
            <a:r>
              <a:rPr lang="en-US" altLang="ko-KR" b="1" dirty="0"/>
              <a:t>30</a:t>
            </a:r>
            <a:r>
              <a:rPr lang="ko-KR" altLang="en-US" b="1" dirty="0"/>
              <a:t>명</a:t>
            </a:r>
            <a:r>
              <a:rPr lang="en-US" altLang="ko-KR" b="1" dirty="0"/>
              <a:t>, </a:t>
            </a:r>
            <a:r>
              <a:rPr lang="ko-KR" altLang="en-US" b="1" dirty="0"/>
              <a:t>총무부 </a:t>
            </a:r>
            <a:r>
              <a:rPr lang="en-US" altLang="ko-KR" b="1" dirty="0"/>
              <a:t>15</a:t>
            </a:r>
            <a:r>
              <a:rPr lang="ko-KR" altLang="en-US" b="1" dirty="0"/>
              <a:t>명에게 맞게 </a:t>
            </a:r>
            <a:r>
              <a:rPr lang="en-US" altLang="ko-KR" b="1" dirty="0"/>
              <a:t>IP</a:t>
            </a:r>
            <a:r>
              <a:rPr lang="ko-KR" altLang="en-US" b="1" dirty="0"/>
              <a:t>를 할당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이 때 영업부와 총무부의 </a:t>
            </a:r>
            <a:r>
              <a:rPr lang="en-US" altLang="ko-KR" b="1" dirty="0"/>
              <a:t>IP</a:t>
            </a:r>
            <a:r>
              <a:rPr lang="ko-KR" altLang="en-US" b="1" dirty="0"/>
              <a:t>가 겹치면 안 됨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4D4451-8D49-41FC-B0F3-912B27AAB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5" y="1556792"/>
            <a:ext cx="4297063" cy="48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8719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768524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359532" y="1592796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라우터 설정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19EA4-D665-43AA-ADC0-B0764904A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40" y="2059942"/>
            <a:ext cx="3400900" cy="3659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4E7FAC-95DE-40E2-BFF5-0CE8F8E5B742}"/>
              </a:ext>
            </a:extLst>
          </p:cNvPr>
          <p:cNvSpPr txBox="1"/>
          <p:nvPr/>
        </p:nvSpPr>
        <p:spPr>
          <a:xfrm>
            <a:off x="4040576" y="1288162"/>
            <a:ext cx="46085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영업부</a:t>
            </a:r>
            <a:r>
              <a:rPr lang="en-US" altLang="ko-KR" b="1" dirty="0"/>
              <a:t>, </a:t>
            </a:r>
            <a:r>
              <a:rPr lang="ko-KR" altLang="en-US" b="1" dirty="0"/>
              <a:t>총무부에 해당하는 포트에 각각 </a:t>
            </a:r>
            <a:r>
              <a:rPr lang="en-US" altLang="ko-KR" b="1" dirty="0"/>
              <a:t>IP</a:t>
            </a:r>
            <a:r>
              <a:rPr lang="ko-KR" altLang="en-US" b="1" dirty="0"/>
              <a:t> 할당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</a:rPr>
              <a:t>DHCP</a:t>
            </a:r>
            <a:r>
              <a:rPr lang="ko-KR" altLang="en-US" b="1" dirty="0">
                <a:solidFill>
                  <a:srgbClr val="FF0000"/>
                </a:solidFill>
              </a:rPr>
              <a:t> 서버가 없는 포트</a:t>
            </a:r>
            <a:r>
              <a:rPr lang="ko-KR" altLang="en-US" b="1" dirty="0"/>
              <a:t>에 릴레이 에이전트 </a:t>
            </a:r>
            <a:r>
              <a:rPr lang="ko-KR" altLang="en-US" b="1" dirty="0" err="1"/>
              <a:t>설정값으로</a:t>
            </a:r>
            <a:r>
              <a:rPr lang="ko-KR" altLang="en-US" b="1" dirty="0"/>
              <a:t> </a:t>
            </a:r>
            <a:r>
              <a:rPr lang="en-US" altLang="ko-KR" b="1" dirty="0"/>
              <a:t>DHCP </a:t>
            </a:r>
            <a:r>
              <a:rPr lang="ko-KR" altLang="en-US" b="1" dirty="0"/>
              <a:t>서버 지정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err="1"/>
              <a:t>ip</a:t>
            </a:r>
            <a:r>
              <a:rPr lang="en-US" altLang="ko-KR" b="1" dirty="0"/>
              <a:t> route 0.0.0.0 0.0.0.0 192.168.0.254(</a:t>
            </a:r>
            <a:r>
              <a:rPr lang="ko-KR" altLang="en-US" b="1" dirty="0"/>
              <a:t>실제 게이트웨이 주소</a:t>
            </a:r>
            <a:r>
              <a:rPr lang="en-US" altLang="ko-KR" b="1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access-list 1 permit 192.168.0.0 0.0.255.255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 err="1"/>
              <a:t>ip</a:t>
            </a:r>
            <a:r>
              <a:rPr lang="en-US" altLang="ko-KR" b="1" dirty="0"/>
              <a:t> </a:t>
            </a:r>
            <a:r>
              <a:rPr lang="en-US" altLang="ko-KR" b="1" dirty="0" err="1"/>
              <a:t>nat</a:t>
            </a:r>
            <a:r>
              <a:rPr lang="en-US" altLang="ko-KR" b="1" dirty="0"/>
              <a:t> inside source list 1 int fa 1/1 overload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ko-KR" altLang="en-US" b="1" dirty="0">
                <a:solidFill>
                  <a:srgbClr val="FF0000"/>
                </a:solidFill>
              </a:rPr>
              <a:t>내부 아이피</a:t>
            </a:r>
            <a:r>
              <a:rPr lang="ko-KR" altLang="en-US" b="1" dirty="0"/>
              <a:t>에는 </a:t>
            </a:r>
            <a:r>
              <a:rPr lang="en-US" altLang="ko-KR" b="1" dirty="0" err="1"/>
              <a:t>ip</a:t>
            </a:r>
            <a:r>
              <a:rPr lang="en-US" altLang="ko-KR" b="1" dirty="0"/>
              <a:t> </a:t>
            </a:r>
            <a:r>
              <a:rPr lang="en-US" altLang="ko-KR" b="1" dirty="0" err="1"/>
              <a:t>nat</a:t>
            </a:r>
            <a:r>
              <a:rPr lang="en-US" altLang="ko-KR" b="1" dirty="0"/>
              <a:t> inside, </a:t>
            </a:r>
            <a:r>
              <a:rPr lang="ko-KR" altLang="en-US" b="1" dirty="0">
                <a:solidFill>
                  <a:srgbClr val="FF0000"/>
                </a:solidFill>
              </a:rPr>
              <a:t>외부 아이피</a:t>
            </a:r>
            <a:r>
              <a:rPr lang="ko-KR" altLang="en-US" b="1" dirty="0"/>
              <a:t>는 </a:t>
            </a:r>
            <a:r>
              <a:rPr lang="en-US" altLang="ko-KR" b="1" dirty="0" err="1"/>
              <a:t>ip</a:t>
            </a:r>
            <a:r>
              <a:rPr lang="en-US" altLang="ko-KR" b="1" dirty="0"/>
              <a:t> </a:t>
            </a:r>
            <a:r>
              <a:rPr lang="en-US" altLang="ko-KR" b="1" dirty="0" err="1"/>
              <a:t>nat</a:t>
            </a:r>
            <a:r>
              <a:rPr lang="en-US" altLang="ko-KR" b="1" dirty="0"/>
              <a:t> outside </a:t>
            </a:r>
            <a:r>
              <a:rPr lang="ko-KR" altLang="en-US" b="1" dirty="0"/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34167110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768524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4874221" y="3392145"/>
            <a:ext cx="4032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 </a:t>
            </a:r>
            <a:r>
              <a:rPr lang="en-US" altLang="ko-KR" b="1" dirty="0"/>
              <a:t>DHCP</a:t>
            </a:r>
            <a:r>
              <a:rPr lang="ko-KR" altLang="en-US" b="1" dirty="0"/>
              <a:t> </a:t>
            </a:r>
            <a:r>
              <a:rPr lang="ko-KR" altLang="en-US" b="1" dirty="0" err="1"/>
              <a:t>데몬을</a:t>
            </a:r>
            <a:r>
              <a:rPr lang="ko-KR" altLang="en-US" b="1" dirty="0"/>
              <a:t> 재실행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C10535-4CB8-46C7-914E-7054D2966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9" y="2562257"/>
            <a:ext cx="4032447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587521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768524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결과 확인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2771800" y="4275147"/>
            <a:ext cx="403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영업부와 총무부가 </a:t>
            </a:r>
            <a:r>
              <a:rPr lang="en-US" altLang="ko-KR" b="1" dirty="0"/>
              <a:t>IP</a:t>
            </a:r>
            <a:r>
              <a:rPr lang="ko-KR" altLang="en-US" b="1" dirty="0"/>
              <a:t>가 겹치지 않게 자동으로 할당 받은 것을 확인 할 수 있음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3D99E4-4EB0-435A-96EA-E90934C705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00" r="42947" b="6183"/>
          <a:stretch/>
        </p:blipFill>
        <p:spPr>
          <a:xfrm>
            <a:off x="827584" y="2130120"/>
            <a:ext cx="3494763" cy="3693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D0ECA0-68B0-439F-9A43-16B2F50B7F28}"/>
              </a:ext>
            </a:extLst>
          </p:cNvPr>
          <p:cNvSpPr txBox="1"/>
          <p:nvPr/>
        </p:nvSpPr>
        <p:spPr>
          <a:xfrm>
            <a:off x="2052907" y="1650165"/>
            <a:ext cx="104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영업부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F6CF7C-AF03-4BE4-A80D-B9DD9E9806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86" r="42858" b="6073"/>
          <a:stretch/>
        </p:blipFill>
        <p:spPr>
          <a:xfrm>
            <a:off x="827584" y="2719295"/>
            <a:ext cx="3494763" cy="3693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045870B-B1E5-4DC3-B6BB-092868B99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272" r="42946" b="7419"/>
          <a:stretch/>
        </p:blipFill>
        <p:spPr>
          <a:xfrm>
            <a:off x="827584" y="3308470"/>
            <a:ext cx="3494763" cy="3142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2BEEA5-3722-4917-88B0-F518805698E1}"/>
              </a:ext>
            </a:extLst>
          </p:cNvPr>
          <p:cNvSpPr txBox="1"/>
          <p:nvPr/>
        </p:nvSpPr>
        <p:spPr>
          <a:xfrm>
            <a:off x="6130494" y="1635220"/>
            <a:ext cx="1044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총무부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15B3792-8B5E-48C9-9744-AA5C28406CB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186" r="45304" b="7525"/>
          <a:stretch/>
        </p:blipFill>
        <p:spPr>
          <a:xfrm>
            <a:off x="4974797" y="2133506"/>
            <a:ext cx="3355510" cy="3142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6B49021-9556-485F-A298-6A2B351F34A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358" r="45291" b="7311"/>
          <a:stretch/>
        </p:blipFill>
        <p:spPr>
          <a:xfrm>
            <a:off x="4979560" y="2732714"/>
            <a:ext cx="3345984" cy="3142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AE52B1C-F676-4FBF-8284-91B5D9A8007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4804" r="45297" b="7526"/>
          <a:stretch/>
        </p:blipFill>
        <p:spPr>
          <a:xfrm>
            <a:off x="4977179" y="3331923"/>
            <a:ext cx="3350747" cy="29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144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768524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r>
              <a:rPr lang="en-US" altLang="ko-KR" sz="2400" b="1" dirty="0">
                <a:latin typeface="+mn-ea"/>
              </a:rPr>
              <a:t>2. </a:t>
            </a:r>
            <a:r>
              <a:rPr lang="ko-KR" altLang="en-US" sz="2400" b="1" dirty="0">
                <a:latin typeface="+mn-ea"/>
              </a:rPr>
              <a:t>결과 확인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5004048" y="3115146"/>
            <a:ext cx="40324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</a:t>
            </a:r>
            <a:r>
              <a:rPr lang="ko-KR" altLang="en-US" b="1" dirty="0"/>
              <a:t>아까 아무 것도 없던 임대 파일에도 </a:t>
            </a:r>
            <a:r>
              <a:rPr lang="en-US" altLang="ko-KR" b="1" dirty="0"/>
              <a:t>IP</a:t>
            </a:r>
            <a:r>
              <a:rPr lang="ko-KR" altLang="en-US" b="1" dirty="0"/>
              <a:t>를 할당 받은 </a:t>
            </a:r>
            <a:r>
              <a:rPr lang="en-US" altLang="ko-KR" b="1" dirty="0"/>
              <a:t>PC</a:t>
            </a:r>
            <a:r>
              <a:rPr lang="ko-KR" altLang="en-US" b="1" dirty="0"/>
              <a:t>들을 확인할 수 있음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0DC8AF-FB58-4367-9D16-24B88659FC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6" r="806" b="3745"/>
          <a:stretch/>
        </p:blipFill>
        <p:spPr>
          <a:xfrm>
            <a:off x="528285" y="1671359"/>
            <a:ext cx="4475763" cy="418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0121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848868" y="3044279"/>
            <a:ext cx="3151825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</a:t>
            </a:r>
          </a:p>
        </p:txBody>
      </p:sp>
    </p:spTree>
    <p:extLst>
      <p:ext uri="{BB962C8B-B14F-4D97-AF65-F5344CB8AC3E}">
        <p14:creationId xmlns:p14="http://schemas.microsoft.com/office/powerpoint/2010/main" val="179956119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07620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EFA77D6-7901-40B3-9917-32C51A65C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77" y="1883193"/>
            <a:ext cx="6649378" cy="4748187"/>
          </a:xfrm>
          <a:prstGeom prst="rect">
            <a:avLst/>
          </a:prstGeom>
        </p:spPr>
      </p:pic>
      <p:sp>
        <p:nvSpPr>
          <p:cNvPr id="6" name="TextBox 29">
            <a:extLst>
              <a:ext uri="{FF2B5EF4-FFF2-40B4-BE49-F238E27FC236}">
                <a16:creationId xmlns:a16="http://schemas.microsoft.com/office/drawing/2014/main" id="{C5DDAD11-863F-40AE-94C4-53FCBF2D72F6}"/>
              </a:ext>
            </a:extLst>
          </p:cNvPr>
          <p:cNvSpPr txBox="1"/>
          <p:nvPr/>
        </p:nvSpPr>
        <p:spPr>
          <a:xfrm>
            <a:off x="279137" y="1046334"/>
            <a:ext cx="22621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1. GNS3 LAB</a:t>
            </a:r>
          </a:p>
        </p:txBody>
      </p:sp>
    </p:spTree>
    <p:extLst>
      <p:ext uri="{BB962C8B-B14F-4D97-AF65-F5344CB8AC3E}">
        <p14:creationId xmlns:p14="http://schemas.microsoft.com/office/powerpoint/2010/main" val="14192374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8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-18.04.5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F77D307-50AF-4290-B2A9-BF71C4AA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669137"/>
            <a:ext cx="6753225" cy="4801414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97DB2FBD-847A-4D12-AB10-40ECB4EAFF9F}"/>
              </a:ext>
            </a:extLst>
          </p:cNvPr>
          <p:cNvSpPr txBox="1"/>
          <p:nvPr/>
        </p:nvSpPr>
        <p:spPr>
          <a:xfrm>
            <a:off x="271273" y="990975"/>
            <a:ext cx="78124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2. DHCP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패키지 설치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/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apt-get install –y 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isc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  <a:r>
              <a:rPr lang="en-US" altLang="ko-KR" sz="20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dhcp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19495074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8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-18.04.5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E2A4AD4-6E1C-44FB-83AE-E242E199BB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71" b="37878"/>
          <a:stretch/>
        </p:blipFill>
        <p:spPr>
          <a:xfrm>
            <a:off x="359532" y="1787773"/>
            <a:ext cx="7020780" cy="4336363"/>
          </a:xfrm>
          <a:prstGeom prst="rect">
            <a:avLst/>
          </a:prstGeom>
        </p:spPr>
      </p:pic>
      <p:sp>
        <p:nvSpPr>
          <p:cNvPr id="2" name="TextBox 29">
            <a:extLst>
              <a:ext uri="{FF2B5EF4-FFF2-40B4-BE49-F238E27FC236}">
                <a16:creationId xmlns:a16="http://schemas.microsoft.com/office/drawing/2014/main" id="{79C3D66D-CAEE-4755-B58B-ED50344908D4}"/>
              </a:ext>
            </a:extLst>
          </p:cNvPr>
          <p:cNvSpPr txBox="1"/>
          <p:nvPr/>
        </p:nvSpPr>
        <p:spPr>
          <a:xfrm>
            <a:off x="359532" y="1013261"/>
            <a:ext cx="607224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3.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환경설정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vi /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etc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dhcp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/</a:t>
            </a:r>
            <a:r>
              <a:rPr lang="en-US" altLang="ko-KR" sz="2800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dhcpd.conf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93503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모서리가 둥근 직사각형 19"/>
          <p:cNvSpPr/>
          <p:nvPr/>
        </p:nvSpPr>
        <p:spPr>
          <a:xfrm>
            <a:off x="1146592" y="1772792"/>
            <a:ext cx="7056883" cy="3528441"/>
          </a:xfrm>
          <a:prstGeom prst="roundRect">
            <a:avLst>
              <a:gd name="adj" fmla="val 16667"/>
            </a:avLst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/>
          </a:p>
        </p:txBody>
      </p:sp>
      <p:sp>
        <p:nvSpPr>
          <p:cNvPr id="109" name="모서리가 둥근 직사각형 20"/>
          <p:cNvSpPr/>
          <p:nvPr/>
        </p:nvSpPr>
        <p:spPr>
          <a:xfrm>
            <a:off x="5617645" y="4185095"/>
            <a:ext cx="2278389" cy="29454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/>
          </a:p>
        </p:txBody>
      </p:sp>
      <p:sp>
        <p:nvSpPr>
          <p:cNvPr id="111" name="직사각형 22"/>
          <p:cNvSpPr txBox="1"/>
          <p:nvPr/>
        </p:nvSpPr>
        <p:spPr>
          <a:xfrm>
            <a:off x="5112980" y="4109609"/>
            <a:ext cx="863385" cy="421559"/>
          </a:xfrm>
          <a:prstGeom prst="rect">
            <a:avLst/>
          </a:prstGeom>
        </p:spPr>
        <p:txBody>
          <a:bodyPr wrap="square"/>
          <a:lstStyle/>
          <a:p>
            <a:r>
              <a:rPr lang="ko-KR" altLang="en-US" sz="17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05</a:t>
            </a:r>
          </a:p>
        </p:txBody>
      </p:sp>
      <p:sp>
        <p:nvSpPr>
          <p:cNvPr id="112" name="직사각형 25"/>
          <p:cNvSpPr txBox="1"/>
          <p:nvPr/>
        </p:nvSpPr>
        <p:spPr>
          <a:xfrm>
            <a:off x="5610150" y="4166044"/>
            <a:ext cx="3318394" cy="442497"/>
          </a:xfrm>
          <a:prstGeom prst="rect">
            <a:avLst/>
          </a:prstGeom>
        </p:spPr>
        <p:txBody>
          <a:bodyPr wrap="none"/>
          <a:lstStyle/>
          <a:p>
            <a:r>
              <a:rPr lang="en-US" altLang="ko-KR" sz="16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513749" y="1916832"/>
            <a:ext cx="3312368" cy="3312368"/>
          </a:xfrm>
          <a:prstGeom prst="rect">
            <a:avLst/>
          </a:prstGeom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2449853" y="3645024"/>
            <a:ext cx="237626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77844" y="3212976"/>
            <a:ext cx="105687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>
                <a:solidFill>
                  <a:schemeClr val="bg1"/>
                </a:solidFill>
              </a:rPr>
              <a:t>INDEX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1537356" y="5301208"/>
            <a:ext cx="1992617" cy="2720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KITRI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한국정보기술연구원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5085574" y="2805318"/>
            <a:ext cx="3449015" cy="515669"/>
            <a:chOff x="5551538" y="1981418"/>
            <a:chExt cx="2785571" cy="515669"/>
          </a:xfrm>
        </p:grpSpPr>
        <p:grpSp>
          <p:nvGrpSpPr>
            <p:cNvPr id="42" name="그룹 41"/>
            <p:cNvGrpSpPr/>
            <p:nvPr/>
          </p:nvGrpSpPr>
          <p:grpSpPr>
            <a:xfrm>
              <a:off x="5551538" y="1981418"/>
              <a:ext cx="2340260" cy="432048"/>
              <a:chOff x="5551537" y="1981411"/>
              <a:chExt cx="2340260" cy="432048"/>
            </a:xfrm>
          </p:grpSpPr>
          <p:sp>
            <p:nvSpPr>
              <p:cNvPr id="20" name="모서리가 둥근 직사각형 19"/>
              <p:cNvSpPr/>
              <p:nvPr/>
            </p:nvSpPr>
            <p:spPr>
              <a:xfrm>
                <a:off x="5551537" y="1981411"/>
                <a:ext cx="2340260" cy="43204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5974060" y="2048086"/>
                <a:ext cx="1836204" cy="26898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 dirty="0"/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>
                <a:off x="5630974" y="2048086"/>
                <a:ext cx="288032" cy="28803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23" name="직사각형 22"/>
              <p:cNvSpPr txBox="1"/>
              <p:nvPr/>
            </p:nvSpPr>
            <p:spPr>
              <a:xfrm>
                <a:off x="5608636" y="2014178"/>
                <a:ext cx="612068" cy="396044"/>
              </a:xfrm>
              <a:prstGeom prst="rect">
                <a:avLst/>
              </a:prstGeom>
            </p:spPr>
            <p:txBody>
              <a:bodyPr wrap="square"/>
              <a:lstStyle/>
              <a:p>
                <a:r>
                  <a:rPr lang="ko-KR" altLang="en-US" sz="1700">
                    <a:solidFill>
                      <a:schemeClr val="bg1"/>
                    </a:solidFill>
                    <a:latin typeface="맑은 고딕"/>
                    <a:ea typeface="맑은 고딕"/>
                    <a:cs typeface="맑은 고딕"/>
                  </a:rPr>
                  <a:t>02</a:t>
                </a:r>
              </a:p>
            </p:txBody>
          </p:sp>
        </p:grpSp>
        <p:sp>
          <p:nvSpPr>
            <p:cNvPr id="26" name="직사각형 25"/>
            <p:cNvSpPr txBox="1"/>
            <p:nvPr/>
          </p:nvSpPr>
          <p:spPr>
            <a:xfrm>
              <a:off x="5984645" y="2015691"/>
              <a:ext cx="2352464" cy="481397"/>
            </a:xfrm>
            <a:prstGeom prst="rect">
              <a:avLst/>
            </a:prstGeom>
          </p:spPr>
          <p:txBody>
            <a:bodyPr wrap="none"/>
            <a:lstStyle/>
            <a:p>
              <a:r>
                <a:rPr lang="en-US" altLang="ko-KR" sz="1600" i="1" spc="5" dirty="0">
                  <a:solidFill>
                    <a:srgbClr val="80808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/>
                  <a:ea typeface="맑은 고딕"/>
                </a:rPr>
                <a:t>CentOS 7</a:t>
              </a:r>
              <a:endParaRPr lang="en-US" altLang="ko-KR" sz="16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5085574" y="3248981"/>
            <a:ext cx="3456383" cy="432048"/>
            <a:chOff x="5551537" y="1981412"/>
            <a:chExt cx="2785530" cy="432048"/>
          </a:xfrm>
        </p:grpSpPr>
        <p:grpSp>
          <p:nvGrpSpPr>
            <p:cNvPr id="50" name="그룹 49"/>
            <p:cNvGrpSpPr/>
            <p:nvPr/>
          </p:nvGrpSpPr>
          <p:grpSpPr>
            <a:xfrm>
              <a:off x="5551537" y="1981412"/>
              <a:ext cx="2340260" cy="432048"/>
              <a:chOff x="5551537" y="1981411"/>
              <a:chExt cx="2340260" cy="432048"/>
            </a:xfrm>
          </p:grpSpPr>
          <p:sp>
            <p:nvSpPr>
              <p:cNvPr id="51" name="모서리가 둥근 직사각형 19"/>
              <p:cNvSpPr/>
              <p:nvPr/>
            </p:nvSpPr>
            <p:spPr>
              <a:xfrm>
                <a:off x="5551537" y="1981411"/>
                <a:ext cx="2340260" cy="43204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52" name="모서리가 둥근 직사각형 20"/>
              <p:cNvSpPr/>
              <p:nvPr/>
            </p:nvSpPr>
            <p:spPr>
              <a:xfrm>
                <a:off x="5974060" y="2057611"/>
                <a:ext cx="1836204" cy="26898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 dirty="0"/>
              </a:p>
            </p:txBody>
          </p:sp>
          <p:sp>
            <p:nvSpPr>
              <p:cNvPr id="53" name="모서리가 둥근 직사각형 21"/>
              <p:cNvSpPr/>
              <p:nvPr/>
            </p:nvSpPr>
            <p:spPr>
              <a:xfrm>
                <a:off x="5630974" y="2048086"/>
                <a:ext cx="288032" cy="28803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54" name="직사각형 22"/>
              <p:cNvSpPr txBox="1"/>
              <p:nvPr/>
            </p:nvSpPr>
            <p:spPr>
              <a:xfrm>
                <a:off x="5608721" y="2014178"/>
                <a:ext cx="612068" cy="396044"/>
              </a:xfrm>
              <a:prstGeom prst="rect">
                <a:avLst/>
              </a:prstGeom>
            </p:spPr>
            <p:txBody>
              <a:bodyPr wrap="square"/>
              <a:lstStyle/>
              <a:p>
                <a:r>
                  <a:rPr lang="ko-KR" altLang="en-US" sz="1700">
                    <a:solidFill>
                      <a:schemeClr val="bg1"/>
                    </a:solidFill>
                    <a:latin typeface="맑은 고딕"/>
                    <a:ea typeface="맑은 고딕"/>
                    <a:cs typeface="맑은 고딕"/>
                  </a:rPr>
                  <a:t>03</a:t>
                </a:r>
              </a:p>
            </p:txBody>
          </p:sp>
        </p:grpSp>
        <p:sp>
          <p:nvSpPr>
            <p:cNvPr id="55" name="직사각형 25"/>
            <p:cNvSpPr txBox="1"/>
            <p:nvPr/>
          </p:nvSpPr>
          <p:spPr>
            <a:xfrm>
              <a:off x="5984602" y="2025215"/>
              <a:ext cx="2352464" cy="329952"/>
            </a:xfrm>
            <a:prstGeom prst="rect">
              <a:avLst/>
            </a:prstGeom>
            <a:effectLst>
              <a:softEdge rad="12700"/>
            </a:effectLst>
          </p:spPr>
          <p:txBody>
            <a:bodyPr wrap="none"/>
            <a:lstStyle/>
            <a:p>
              <a:r>
                <a:rPr lang="en-US" altLang="ko-KR" sz="1600" b="0" i="1" spc="5" dirty="0">
                  <a:solidFill>
                    <a:srgbClr val="80808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/>
                  <a:ea typeface="맑은 고딕"/>
                </a:rPr>
                <a:t>Ubuntu-1</a:t>
              </a:r>
              <a:r>
                <a:rPr lang="en-US" altLang="ko-KR" sz="1600" i="1" spc="5" dirty="0">
                  <a:solidFill>
                    <a:srgbClr val="80808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/>
                  <a:ea typeface="맑은 고딕"/>
                </a:rPr>
                <a:t>8</a:t>
              </a:r>
              <a:endParaRPr lang="en-US" altLang="ko-KR" sz="16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endParaRPr>
            </a:p>
          </p:txBody>
        </p:sp>
      </p:grpSp>
      <p:grpSp>
        <p:nvGrpSpPr>
          <p:cNvPr id="92" name="그룹 47"/>
          <p:cNvGrpSpPr/>
          <p:nvPr/>
        </p:nvGrpSpPr>
        <p:grpSpPr>
          <a:xfrm>
            <a:off x="5085573" y="3668269"/>
            <a:ext cx="3484959" cy="544249"/>
            <a:chOff x="5551538" y="1981414"/>
            <a:chExt cx="2800883" cy="544249"/>
          </a:xfrm>
        </p:grpSpPr>
        <p:grpSp>
          <p:nvGrpSpPr>
            <p:cNvPr id="93" name="그룹 41"/>
            <p:cNvGrpSpPr/>
            <p:nvPr/>
          </p:nvGrpSpPr>
          <p:grpSpPr>
            <a:xfrm>
              <a:off x="5551538" y="1981414"/>
              <a:ext cx="2340260" cy="432048"/>
              <a:chOff x="5551537" y="1981411"/>
              <a:chExt cx="2340260" cy="432048"/>
            </a:xfrm>
          </p:grpSpPr>
          <p:sp>
            <p:nvSpPr>
              <p:cNvPr id="94" name="모서리가 둥근 직사각형 19"/>
              <p:cNvSpPr/>
              <p:nvPr/>
            </p:nvSpPr>
            <p:spPr>
              <a:xfrm>
                <a:off x="5551537" y="1981411"/>
                <a:ext cx="2340260" cy="43204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95" name="모서리가 둥근 직사각형 20"/>
              <p:cNvSpPr/>
              <p:nvPr/>
            </p:nvSpPr>
            <p:spPr>
              <a:xfrm>
                <a:off x="5974060" y="2067137"/>
                <a:ext cx="1836204" cy="26898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 dirty="0"/>
              </a:p>
            </p:txBody>
          </p:sp>
          <p:sp>
            <p:nvSpPr>
              <p:cNvPr id="96" name="모서리가 둥근 직사각형 21"/>
              <p:cNvSpPr/>
              <p:nvPr/>
            </p:nvSpPr>
            <p:spPr>
              <a:xfrm>
                <a:off x="5630974" y="2048086"/>
                <a:ext cx="288032" cy="28803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97" name="직사각형 22"/>
              <p:cNvSpPr txBox="1"/>
              <p:nvPr/>
            </p:nvSpPr>
            <p:spPr>
              <a:xfrm>
                <a:off x="5616293" y="2014179"/>
                <a:ext cx="612068" cy="396044"/>
              </a:xfrm>
              <a:prstGeom prst="rect">
                <a:avLst/>
              </a:prstGeom>
              <a:effectLst>
                <a:softEdge rad="12700"/>
              </a:effectLst>
            </p:spPr>
            <p:txBody>
              <a:bodyPr wrap="square"/>
              <a:lstStyle/>
              <a:p>
                <a:r>
                  <a:rPr lang="ko-KR" altLang="en-US" sz="1700">
                    <a:solidFill>
                      <a:schemeClr val="bg1"/>
                    </a:solidFill>
                    <a:latin typeface="맑은 고딕"/>
                    <a:ea typeface="맑은 고딕"/>
                    <a:cs typeface="맑은 고딕"/>
                  </a:rPr>
                  <a:t>04</a:t>
                </a:r>
              </a:p>
            </p:txBody>
          </p:sp>
        </p:grpSp>
        <p:sp>
          <p:nvSpPr>
            <p:cNvPr id="98" name="직사각형 25"/>
            <p:cNvSpPr txBox="1"/>
            <p:nvPr/>
          </p:nvSpPr>
          <p:spPr>
            <a:xfrm>
              <a:off x="5999957" y="2044266"/>
              <a:ext cx="2352464" cy="481397"/>
            </a:xfrm>
            <a:prstGeom prst="rect">
              <a:avLst/>
            </a:prstGeom>
          </p:spPr>
          <p:txBody>
            <a:bodyPr wrap="none"/>
            <a:lstStyle/>
            <a:p>
              <a:r>
                <a:rPr lang="en-US" altLang="ko-KR" sz="1600" b="0" i="1" spc="5" dirty="0">
                  <a:solidFill>
                    <a:srgbClr val="80808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/>
                  <a:ea typeface="맑은 고딕"/>
                </a:rPr>
                <a:t>Window Server 12</a:t>
              </a:r>
            </a:p>
          </p:txBody>
        </p:sp>
      </p:grpSp>
      <p:grpSp>
        <p:nvGrpSpPr>
          <p:cNvPr id="99" name="그룹 48"/>
          <p:cNvGrpSpPr/>
          <p:nvPr/>
        </p:nvGrpSpPr>
        <p:grpSpPr>
          <a:xfrm>
            <a:off x="5078145" y="2323356"/>
            <a:ext cx="3475433" cy="432048"/>
            <a:chOff x="5551537" y="1981411"/>
            <a:chExt cx="2800883" cy="432048"/>
          </a:xfrm>
        </p:grpSpPr>
        <p:grpSp>
          <p:nvGrpSpPr>
            <p:cNvPr id="100" name="그룹 49"/>
            <p:cNvGrpSpPr/>
            <p:nvPr/>
          </p:nvGrpSpPr>
          <p:grpSpPr>
            <a:xfrm>
              <a:off x="5551537" y="1981411"/>
              <a:ext cx="2340260" cy="432048"/>
              <a:chOff x="5551537" y="1981411"/>
              <a:chExt cx="2340260" cy="432048"/>
            </a:xfrm>
          </p:grpSpPr>
          <p:sp>
            <p:nvSpPr>
              <p:cNvPr id="101" name="모서리가 둥근 직사각형 19"/>
              <p:cNvSpPr/>
              <p:nvPr/>
            </p:nvSpPr>
            <p:spPr>
              <a:xfrm>
                <a:off x="5551537" y="1981411"/>
                <a:ext cx="2340260" cy="43204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102" name="모서리가 둥근 직사각형 20"/>
              <p:cNvSpPr/>
              <p:nvPr/>
            </p:nvSpPr>
            <p:spPr>
              <a:xfrm>
                <a:off x="5974059" y="2057611"/>
                <a:ext cx="1836204" cy="268982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103" name="모서리가 둥근 직사각형 21"/>
              <p:cNvSpPr/>
              <p:nvPr/>
            </p:nvSpPr>
            <p:spPr>
              <a:xfrm>
                <a:off x="5630974" y="2048086"/>
                <a:ext cx="288032" cy="288032"/>
              </a:xfrm>
              <a:prstGeom prst="roundRect">
                <a:avLst>
                  <a:gd name="adj" fmla="val 16667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="horz" wrap="square" lIns="91440" tIns="45720" rIns="91440" bIns="45720" anchor="ctr" anchorCtr="0">
                <a:noAutofit/>
              </a:bodyPr>
              <a:lstStyle/>
              <a:p>
                <a:pPr algn="ctr"/>
                <a:endParaRPr lang="ko-KR"/>
              </a:p>
            </p:txBody>
          </p:sp>
          <p:sp>
            <p:nvSpPr>
              <p:cNvPr id="104" name="직사각형 22"/>
              <p:cNvSpPr txBox="1"/>
              <p:nvPr/>
            </p:nvSpPr>
            <p:spPr>
              <a:xfrm>
                <a:off x="5617244" y="2014178"/>
                <a:ext cx="612068" cy="396044"/>
              </a:xfrm>
              <a:prstGeom prst="rect">
                <a:avLst/>
              </a:prstGeom>
              <a:effectLst>
                <a:softEdge rad="12700"/>
              </a:effectLst>
            </p:spPr>
            <p:txBody>
              <a:bodyPr wrap="square"/>
              <a:lstStyle/>
              <a:p>
                <a:r>
                  <a:rPr lang="ko-KR" altLang="en-US" sz="1700">
                    <a:solidFill>
                      <a:schemeClr val="bg1"/>
                    </a:solidFill>
                    <a:latin typeface="맑은 고딕"/>
                    <a:ea typeface="맑은 고딕"/>
                    <a:cs typeface="맑은 고딕"/>
                  </a:rPr>
                  <a:t>01	</a:t>
                </a:r>
              </a:p>
            </p:txBody>
          </p:sp>
        </p:grpSp>
        <p:sp>
          <p:nvSpPr>
            <p:cNvPr id="105" name="직사각형 25"/>
            <p:cNvSpPr txBox="1"/>
            <p:nvPr/>
          </p:nvSpPr>
          <p:spPr>
            <a:xfrm>
              <a:off x="5999956" y="2015691"/>
              <a:ext cx="2352464" cy="329952"/>
            </a:xfrm>
            <a:prstGeom prst="rect">
              <a:avLst/>
            </a:prstGeom>
          </p:spPr>
          <p:txBody>
            <a:bodyPr wrap="none"/>
            <a:lstStyle/>
            <a:p>
              <a:r>
                <a:rPr lang="en-US" altLang="ko-KR" sz="1600" b="0" i="1" spc="5">
                  <a:solidFill>
                    <a:srgbClr val="808080"/>
                  </a:solidFill>
                  <a:effectLst>
                    <a:outerShdw blurRad="38100" dist="38100" dir="2700000" algn="tl" rotWithShape="0">
                      <a:srgbClr val="000000">
                        <a:alpha val="40000"/>
                      </a:srgbClr>
                    </a:outerShdw>
                  </a:effectLst>
                  <a:latin typeface="맑은 고딕"/>
                  <a:ea typeface="맑은 고딕"/>
                </a:rPr>
                <a:t>INTRODUCTION</a:t>
              </a:r>
            </a:p>
          </p:txBody>
        </p:sp>
      </p:grpSp>
      <p:sp>
        <p:nvSpPr>
          <p:cNvPr id="113" name="모서리가 둥근 직사각형 21"/>
          <p:cNvSpPr/>
          <p:nvPr/>
        </p:nvSpPr>
        <p:spPr>
          <a:xfrm>
            <a:off x="5184411" y="4185098"/>
            <a:ext cx="358379" cy="288032"/>
          </a:xfrm>
          <a:prstGeom prst="roundRect">
            <a:avLst>
              <a:gd name="adj" fmla="val 16667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endParaRPr lang="ko-KR"/>
          </a:p>
        </p:txBody>
      </p:sp>
      <p:sp>
        <p:nvSpPr>
          <p:cNvPr id="114" name="직사각형 22"/>
          <p:cNvSpPr txBox="1"/>
          <p:nvPr/>
        </p:nvSpPr>
        <p:spPr>
          <a:xfrm>
            <a:off x="5166145" y="4141660"/>
            <a:ext cx="761556" cy="396044"/>
          </a:xfrm>
          <a:prstGeom prst="rect">
            <a:avLst/>
          </a:prstGeom>
          <a:effectLst>
            <a:softEdge rad="12700"/>
          </a:effectLst>
        </p:spPr>
        <p:txBody>
          <a:bodyPr wrap="square"/>
          <a:lstStyle/>
          <a:p>
            <a:r>
              <a:rPr lang="ko-KR" altLang="en-US" sz="1700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05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8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-18.04.5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2930461-2D43-41A8-ABA6-EED6B0C45B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12"/>
          <a:stretch/>
        </p:blipFill>
        <p:spPr>
          <a:xfrm>
            <a:off x="359531" y="1784857"/>
            <a:ext cx="8401529" cy="4118702"/>
          </a:xfrm>
          <a:prstGeom prst="rect">
            <a:avLst/>
          </a:prstGeom>
        </p:spPr>
      </p:pic>
      <p:sp>
        <p:nvSpPr>
          <p:cNvPr id="2" name="TextBox 29">
            <a:extLst>
              <a:ext uri="{FF2B5EF4-FFF2-40B4-BE49-F238E27FC236}">
                <a16:creationId xmlns:a16="http://schemas.microsoft.com/office/drawing/2014/main" id="{065A2B6E-D1EA-4524-B86A-A654B532CE88}"/>
              </a:ext>
            </a:extLst>
          </p:cNvPr>
          <p:cNvSpPr txBox="1"/>
          <p:nvPr/>
        </p:nvSpPr>
        <p:spPr>
          <a:xfrm>
            <a:off x="359531" y="1108039"/>
            <a:ext cx="633218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4. IP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주소 임대파일 생성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/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서비스 구동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861891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8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-18.04.5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F47EC2DF-B10A-40A4-B90F-A24C3BB2C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2" y="1661446"/>
            <a:ext cx="3372321" cy="30952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F5C50D-0AC2-4FE5-9A14-AD6A8BF19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92" y="4725144"/>
            <a:ext cx="5020376" cy="1428949"/>
          </a:xfrm>
          <a:prstGeom prst="rect">
            <a:avLst/>
          </a:prstGeom>
        </p:spPr>
      </p:pic>
      <p:sp>
        <p:nvSpPr>
          <p:cNvPr id="2" name="TextBox 29">
            <a:extLst>
              <a:ext uri="{FF2B5EF4-FFF2-40B4-BE49-F238E27FC236}">
                <a16:creationId xmlns:a16="http://schemas.microsoft.com/office/drawing/2014/main" id="{0DA5F3D1-4CAE-4B4D-B94C-991BDAC1EE64}"/>
              </a:ext>
            </a:extLst>
          </p:cNvPr>
          <p:cNvSpPr txBox="1"/>
          <p:nvPr/>
        </p:nvSpPr>
        <p:spPr>
          <a:xfrm>
            <a:off x="463792" y="994076"/>
            <a:ext cx="32271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5.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라우터 구성정보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124707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55273" y="855877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8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-18.04.5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6BE2CCD-40AA-4967-81C0-17411017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1481262"/>
            <a:ext cx="3010320" cy="657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70489-26C8-4CFE-B350-9B0647D2E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2253437"/>
            <a:ext cx="2991267" cy="685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2767F6-7AF3-4926-8D2F-660DCCF87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3054191"/>
            <a:ext cx="3019846" cy="6858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DCCFF0-CC11-479F-B57F-DD5A5E2A32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3854945"/>
            <a:ext cx="2905530" cy="724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AA3449C-4A24-40D2-8449-06E36D3646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41" y="4693804"/>
            <a:ext cx="3029373" cy="6477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B66100-2053-4DDE-81C4-75540818A1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81262"/>
            <a:ext cx="3096057" cy="73352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E44148A-C7A5-4C75-928F-9125A4E95C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322503"/>
            <a:ext cx="3096057" cy="66684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9EF5C12-0E6D-44EE-8834-0ECC4EE22A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871617"/>
            <a:ext cx="3153215" cy="69542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F5E76F3-B094-46CC-8198-7E2F5FB69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674751"/>
            <a:ext cx="3105583" cy="6668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8A58D78-7256-478A-8F45-83129D7D68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3097060"/>
            <a:ext cx="3096057" cy="666843"/>
          </a:xfrm>
          <a:prstGeom prst="rect">
            <a:avLst/>
          </a:prstGeom>
        </p:spPr>
      </p:pic>
      <p:sp>
        <p:nvSpPr>
          <p:cNvPr id="2" name="TextBox 29">
            <a:extLst>
              <a:ext uri="{FF2B5EF4-FFF2-40B4-BE49-F238E27FC236}">
                <a16:creationId xmlns:a16="http://schemas.microsoft.com/office/drawing/2014/main" id="{181C66D1-0744-4F4B-A552-755FA213BD86}"/>
              </a:ext>
            </a:extLst>
          </p:cNvPr>
          <p:cNvSpPr txBox="1"/>
          <p:nvPr/>
        </p:nvSpPr>
        <p:spPr>
          <a:xfrm>
            <a:off x="351161" y="864510"/>
            <a:ext cx="342754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6.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가상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PC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주소할당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295203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r>
              <a:rPr lang="en-US" altLang="ko-KR" dirty="0">
                <a:latin typeface="+mn-ea"/>
              </a:rPr>
              <a:t>Vi /var/lib/</a:t>
            </a:r>
            <a:r>
              <a:rPr lang="en-US" altLang="ko-KR" dirty="0" err="1">
                <a:latin typeface="+mn-ea"/>
              </a:rPr>
              <a:t>dhcp</a:t>
            </a:r>
            <a:r>
              <a:rPr lang="en-US" altLang="ko-KR" dirty="0">
                <a:latin typeface="+mn-ea"/>
              </a:rPr>
              <a:t>/</a:t>
            </a:r>
            <a:r>
              <a:rPr lang="en-US" altLang="ko-KR" dirty="0" err="1">
                <a:latin typeface="+mn-ea"/>
              </a:rPr>
              <a:t>dhcp.leases</a:t>
            </a: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28045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Ubuntu -18.04.5</a:t>
            </a: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591780" y="548680"/>
            <a:ext cx="63007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9301A52-1A8A-4A49-B94E-D162F130D1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3" t="10912" r="26500" b="9341"/>
          <a:stretch/>
        </p:blipFill>
        <p:spPr>
          <a:xfrm>
            <a:off x="395536" y="2168860"/>
            <a:ext cx="6067785" cy="4645275"/>
          </a:xfrm>
          <a:prstGeom prst="rect">
            <a:avLst/>
          </a:prstGeom>
        </p:spPr>
      </p:pic>
      <p:sp>
        <p:nvSpPr>
          <p:cNvPr id="2" name="TextBox 29">
            <a:extLst>
              <a:ext uri="{FF2B5EF4-FFF2-40B4-BE49-F238E27FC236}">
                <a16:creationId xmlns:a16="http://schemas.microsoft.com/office/drawing/2014/main" id="{D93A7F4A-BC3B-48E8-BD61-18EDE17ED780}"/>
              </a:ext>
            </a:extLst>
          </p:cNvPr>
          <p:cNvSpPr txBox="1"/>
          <p:nvPr/>
        </p:nvSpPr>
        <p:spPr>
          <a:xfrm>
            <a:off x="323309" y="1038431"/>
            <a:ext cx="28680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7.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임대정보 확인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481689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835696" y="2960948"/>
            <a:ext cx="49158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</p:spTree>
    <p:extLst>
      <p:ext uri="{BB962C8B-B14F-4D97-AF65-F5344CB8AC3E}">
        <p14:creationId xmlns:p14="http://schemas.microsoft.com/office/powerpoint/2010/main" val="102377839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9AB65BA-CFCD-4AB9-BF11-2C789262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237016"/>
            <a:ext cx="7886700" cy="5334000"/>
          </a:xfrm>
          <a:prstGeom prst="rect">
            <a:avLst/>
          </a:prstGeom>
        </p:spPr>
      </p:pic>
      <p:sp>
        <p:nvSpPr>
          <p:cNvPr id="2" name="TextBox 29">
            <a:extLst>
              <a:ext uri="{FF2B5EF4-FFF2-40B4-BE49-F238E27FC236}">
                <a16:creationId xmlns:a16="http://schemas.microsoft.com/office/drawing/2014/main" id="{AB2ADE7E-F196-454A-A15B-BA0B8C462444}"/>
              </a:ext>
            </a:extLst>
          </p:cNvPr>
          <p:cNvSpPr txBox="1"/>
          <p:nvPr/>
        </p:nvSpPr>
        <p:spPr>
          <a:xfrm>
            <a:off x="463792" y="994076"/>
            <a:ext cx="2156360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1. Gns3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64122196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 algn="ctr"/>
            <a:r>
              <a:rPr lang="ko-KR" altLang="en-US" sz="3200" dirty="0">
                <a:latin typeface="+mn-ea"/>
              </a:rPr>
              <a:t>윈도우 서버 </a:t>
            </a:r>
            <a:r>
              <a:rPr lang="en-US" altLang="ko-KR" sz="3200" dirty="0">
                <a:latin typeface="+mn-ea"/>
              </a:rPr>
              <a:t>DHCP </a:t>
            </a:r>
            <a:r>
              <a:rPr lang="ko-KR" altLang="en-US" sz="3200" dirty="0">
                <a:latin typeface="+mn-ea"/>
              </a:rPr>
              <a:t>설정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71335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C2E5127-696F-4DC3-AC24-BB3F49007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558" y="1223352"/>
            <a:ext cx="6526882" cy="49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0467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BF6396C-56F7-4795-A08C-A2F4F1DAB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6" y="1357312"/>
            <a:ext cx="53435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30529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8CA877D-5218-454B-8649-4ABE5EF4B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1371600"/>
            <a:ext cx="52959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9956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426835" y="3049905"/>
            <a:ext cx="4290329" cy="7581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44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4CE2784-1EC7-42E6-BE79-2CE59B025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357312"/>
            <a:ext cx="53149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0683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834FE2A-471F-43E2-9AE7-86505F089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362075"/>
            <a:ext cx="53435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25050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C5DD629-F5EB-4944-B3E3-7447A6CE46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7" y="1362075"/>
            <a:ext cx="53435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4445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1E4BA2A-147E-481E-B42F-3FF9D80AE2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62" y="1490662"/>
            <a:ext cx="38004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6476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E49328B-FD6D-414F-8BB9-B17DD0025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481137"/>
            <a:ext cx="3810000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7110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59D440B-57FC-4146-AD6B-90DEECD78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37" y="1376362"/>
            <a:ext cx="54959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17549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B7F9B34-72CD-4BFC-8816-B606B2EF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216050"/>
            <a:ext cx="5162550" cy="46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0912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EF8BDD0-F120-4F06-A320-9474C6E8B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1276350"/>
            <a:ext cx="43815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035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6810BD5-3CB1-40E9-AA00-654BD585C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62" y="1216050"/>
            <a:ext cx="5172075" cy="464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8375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11F00B2-591A-4422-8692-BDA270ECC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62" y="1216050"/>
            <a:ext cx="5172075" cy="46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1613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0384" y="324287"/>
            <a:ext cx="2817759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INTRODUCTION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088143" y="585897"/>
            <a:ext cx="5785473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141073C-3709-4E3B-BE51-D495C0172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3" y="3081683"/>
            <a:ext cx="7605653" cy="3384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20EBF-A88A-4F4B-A4C4-D03A606E3A7D}"/>
              </a:ext>
            </a:extLst>
          </p:cNvPr>
          <p:cNvSpPr txBox="1"/>
          <p:nvPr/>
        </p:nvSpPr>
        <p:spPr>
          <a:xfrm>
            <a:off x="580279" y="1004535"/>
            <a:ext cx="77001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# </a:t>
            </a:r>
            <a:r>
              <a:rPr lang="ko-KR" altLang="en-US" sz="2000" dirty="0"/>
              <a:t>조별 실습 </a:t>
            </a:r>
            <a:r>
              <a:rPr lang="en-US" altLang="ko-KR" sz="2000" dirty="0"/>
              <a:t>#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 - GNS3</a:t>
            </a:r>
            <a:r>
              <a:rPr lang="ko-KR" altLang="en-US" dirty="0"/>
              <a:t>로 아래와 같은 환경을 구축하고</a:t>
            </a:r>
            <a:r>
              <a:rPr lang="en-US" altLang="ko-KR" dirty="0"/>
              <a:t>, DHCP</a:t>
            </a:r>
            <a:r>
              <a:rPr lang="ko-KR" altLang="en-US" dirty="0"/>
              <a:t>를 이용하여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  1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/>
              <a:t>영업부</a:t>
            </a:r>
            <a:r>
              <a:rPr lang="en-US" altLang="ko-KR" dirty="0"/>
              <a:t>)</a:t>
            </a:r>
            <a:r>
              <a:rPr lang="ko-KR" altLang="en-US" dirty="0"/>
              <a:t>와</a:t>
            </a:r>
            <a:r>
              <a:rPr lang="en-US" altLang="ko-KR" dirty="0"/>
              <a:t> 2</a:t>
            </a:r>
            <a:r>
              <a:rPr lang="ko-KR" altLang="en-US" dirty="0"/>
              <a:t>층</a:t>
            </a:r>
            <a:r>
              <a:rPr lang="en-US" altLang="ko-KR" dirty="0"/>
              <a:t>(</a:t>
            </a:r>
            <a:r>
              <a:rPr lang="ko-KR" altLang="en-US" dirty="0"/>
              <a:t>총무부</a:t>
            </a:r>
            <a:r>
              <a:rPr lang="en-US" altLang="ko-KR" dirty="0"/>
              <a:t>) </a:t>
            </a:r>
            <a:r>
              <a:rPr lang="ko-KR" altLang="en-US" dirty="0"/>
              <a:t>로 나누어 각각의 가상 </a:t>
            </a:r>
            <a:r>
              <a:rPr lang="en-US" altLang="ko-KR" dirty="0"/>
              <a:t>pc</a:t>
            </a:r>
            <a:r>
              <a:rPr lang="ko-KR" altLang="en-US" dirty="0"/>
              <a:t>에 </a:t>
            </a:r>
            <a:r>
              <a:rPr lang="en-US" altLang="ko-KR" dirty="0"/>
              <a:t>IP</a:t>
            </a:r>
            <a:r>
              <a:rPr lang="ko-KR" altLang="en-US" dirty="0"/>
              <a:t>를 할당한다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 - </a:t>
            </a:r>
            <a:r>
              <a:rPr lang="ko-KR" altLang="en-US" dirty="0"/>
              <a:t>이때</a:t>
            </a:r>
            <a:r>
              <a:rPr lang="en-US" altLang="ko-KR" dirty="0"/>
              <a:t>, DHCP </a:t>
            </a:r>
            <a:r>
              <a:rPr lang="ko-KR" altLang="en-US" dirty="0"/>
              <a:t>서버 </a:t>
            </a:r>
            <a:r>
              <a:rPr lang="en-US" altLang="ko-KR" dirty="0"/>
              <a:t>pc</a:t>
            </a:r>
            <a:r>
              <a:rPr lang="ko-KR" altLang="en-US" dirty="0"/>
              <a:t>는 가상환경</a:t>
            </a:r>
            <a:r>
              <a:rPr lang="en-US" altLang="ko-KR" dirty="0"/>
              <a:t>(</a:t>
            </a:r>
            <a:r>
              <a:rPr lang="en-US" altLang="ko-KR" dirty="0" err="1"/>
              <a:t>Vmware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endParaRPr lang="en-US" altLang="ko-KR" dirty="0"/>
          </a:p>
          <a:p>
            <a:r>
              <a:rPr lang="en-US" altLang="ko-KR" dirty="0"/>
              <a:t>   CentOS 7, Ubuntu18, WindowServer12, WindowServer16</a:t>
            </a:r>
            <a:r>
              <a:rPr lang="ko-KR" altLang="en-US" dirty="0"/>
              <a:t>로 이용한다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0507076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EC31A32-6330-4EF1-BFB0-8F26B47FD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216050"/>
            <a:ext cx="5143500" cy="465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22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C74B139-46A0-4220-8F34-61CB6423E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487" y="1216050"/>
            <a:ext cx="5153025" cy="463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18288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64BF3E5-4AE0-42CA-B9A2-3D84649B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12" y="1245840"/>
            <a:ext cx="43719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75344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01364EE-7636-41CF-A645-4A0EDCE17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725" y="1216049"/>
            <a:ext cx="5162550" cy="466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2526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96EDFA4-B490-4042-951F-B809CC4AA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987" y="1216050"/>
            <a:ext cx="5534025" cy="48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257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 algn="ctr"/>
            <a:r>
              <a:rPr lang="ko-KR" altLang="en-US" sz="3200" dirty="0">
                <a:latin typeface="+mn-ea"/>
              </a:rPr>
              <a:t>클라이언트 </a:t>
            </a:r>
            <a:r>
              <a:rPr lang="en-US" altLang="ko-KR" sz="3200" dirty="0" err="1">
                <a:latin typeface="+mn-ea"/>
              </a:rPr>
              <a:t>ip</a:t>
            </a:r>
            <a:r>
              <a:rPr lang="ko-KR" altLang="en-US" sz="3200" dirty="0">
                <a:latin typeface="+mn-ea"/>
              </a:rPr>
              <a:t>확인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440816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F9E505A-D7DB-44B8-A202-75C2B886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1216049"/>
            <a:ext cx="5076825" cy="45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55118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80813D5-1830-4891-B7F9-3FF4947AC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1216050"/>
            <a:ext cx="5076825" cy="453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7539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BD58474-8BA0-436E-8373-84917D719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6049"/>
            <a:ext cx="6096000" cy="475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0190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9D409680-413B-4EA6-ACA7-4D51D1FE9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187" y="1533525"/>
            <a:ext cx="5381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1825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059832" y="3044279"/>
            <a:ext cx="2621551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4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44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77130063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86290208-9B27-416A-A43C-618F3F76A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887" y="1228725"/>
            <a:ext cx="56102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72947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5A69C80E-CF1D-475D-9CF0-1DCB79590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6050"/>
            <a:ext cx="6096000" cy="48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06452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15106" y="95444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742950" indent="-742950"/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12</a:t>
            </a:r>
          </a:p>
        </p:txBody>
      </p:sp>
      <p:cxnSp>
        <p:nvCxnSpPr>
          <p:cNvPr id="33808" name="직선 연결선 1"/>
          <p:cNvCxnSpPr>
            <a:cxnSpLocks/>
            <a:stCxn id="11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4CC201F-7441-484F-B040-7DFDBE09A3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6050"/>
            <a:ext cx="6096000" cy="48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1458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1740" y="2888940"/>
            <a:ext cx="4915833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44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</p:spTree>
    <p:extLst>
      <p:ext uri="{BB962C8B-B14F-4D97-AF65-F5344CB8AC3E}">
        <p14:creationId xmlns:p14="http://schemas.microsoft.com/office/powerpoint/2010/main" val="48667342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0B1E-8AD4-4EB9-8405-E5902EDD893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3DFA0894-C3A2-4E8F-B8F9-CF4C232F08C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986882F-D0CC-45D0-9062-DBE25F343F16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26C615-2591-481D-952F-CD56743D9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7" y="975358"/>
            <a:ext cx="6156684" cy="548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27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146E01-082A-40F0-9F57-1B70773BF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13" y="908720"/>
            <a:ext cx="7307496" cy="561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89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581290-91F4-4A49-8152-EA9C3FD8B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7" y="909295"/>
            <a:ext cx="7226627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23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20E85E-B16B-4891-BB6B-A5931DCD5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7" y="908720"/>
            <a:ext cx="7226627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922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5B259A-166B-4B67-9FD5-5C3AD44B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5" y="908720"/>
            <a:ext cx="7226627" cy="56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F9767F-E0EB-4746-9DDA-B3B5AE2E1BBA}"/>
              </a:ext>
            </a:extLst>
          </p:cNvPr>
          <p:cNvSpPr txBox="1"/>
          <p:nvPr/>
        </p:nvSpPr>
        <p:spPr>
          <a:xfrm>
            <a:off x="1996583" y="4725144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DHCP</a:t>
            </a:r>
            <a:r>
              <a:rPr lang="ko-KR" altLang="en-US" b="1" dirty="0">
                <a:solidFill>
                  <a:srgbClr val="FF0000"/>
                </a:solidFill>
              </a:rPr>
              <a:t>기능 추가 후 재부팅</a:t>
            </a:r>
          </a:p>
        </p:txBody>
      </p:sp>
    </p:spTree>
    <p:extLst>
      <p:ext uri="{BB962C8B-B14F-4D97-AF65-F5344CB8AC3E}">
        <p14:creationId xmlns:p14="http://schemas.microsoft.com/office/powerpoint/2010/main" val="28710632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0AF4C1-03AC-49F5-BBD9-0C4CD3B70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37" y="908720"/>
            <a:ext cx="7226627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98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55273" y="938292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r>
              <a:rPr lang="en-US" altLang="ko-KR" dirty="0">
                <a:latin typeface="+mn-ea"/>
              </a:rPr>
              <a:t>   Topology</a:t>
            </a: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0AADFF6-5F77-4170-9503-05D15EC88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1738417"/>
            <a:ext cx="7128792" cy="457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3528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22FE927-8E02-4A96-82ED-EFC313AB8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37" y="909295"/>
            <a:ext cx="7226627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483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31F6E2-21C6-4CD7-AD92-D5C51384D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5" y="908720"/>
            <a:ext cx="7226627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310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6B40ED-3AC9-4B36-AF17-4CA6BBA991DF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3" name="직선 연결선 1">
            <a:extLst>
              <a:ext uri="{FF2B5EF4-FFF2-40B4-BE49-F238E27FC236}">
                <a16:creationId xmlns:a16="http://schemas.microsoft.com/office/drawing/2014/main" id="{28206CE0-55D2-4080-AC03-027AB432B88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8A4461E-A3B6-46BC-9FFC-1D5C3FCD5142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884E6B-2BD2-4C1E-AD09-92B61D7CFF80}"/>
              </a:ext>
            </a:extLst>
          </p:cNvPr>
          <p:cNvSpPr/>
          <p:nvPr/>
        </p:nvSpPr>
        <p:spPr>
          <a:xfrm>
            <a:off x="4410641" y="1778394"/>
            <a:ext cx="180020" cy="7560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647250-9B1C-47D1-A379-7E767A9AF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337" y="908720"/>
            <a:ext cx="7226627" cy="56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E5E21D-609A-4C92-B5AD-89FB8A66200F}"/>
              </a:ext>
            </a:extLst>
          </p:cNvPr>
          <p:cNvSpPr txBox="1"/>
          <p:nvPr/>
        </p:nvSpPr>
        <p:spPr>
          <a:xfrm>
            <a:off x="3959932" y="2297459"/>
            <a:ext cx="2340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IP</a:t>
            </a:r>
            <a:r>
              <a:rPr lang="ko-KR" altLang="en-US" sz="1600" dirty="0">
                <a:solidFill>
                  <a:srgbClr val="FF0000"/>
                </a:solidFill>
              </a:rPr>
              <a:t> 범위 설정 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여유롭게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8735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C4F90D28-7965-40F5-A449-08CD44C9F0B7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B315BAE-DC68-41B7-AE4F-EDC3C61D1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5" y="909295"/>
            <a:ext cx="7226627" cy="561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D00134-6498-4DF4-AFF3-31107F48279C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275BAB03-2B55-4A4A-8A96-C2CACA6D1E0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481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5A53C9-9CBA-43CD-878A-0F5A318BA242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68D25611-FBF1-42E5-BF7E-FBD086D9610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3912409C-2B73-4FB5-926F-5ED9D7F49464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1C71FC7-6BA4-431A-8F29-11ABCBE19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5" y="909295"/>
            <a:ext cx="7226627" cy="56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C57EF-028E-48F9-BC71-94A326192054}"/>
              </a:ext>
            </a:extLst>
          </p:cNvPr>
          <p:cNvSpPr txBox="1"/>
          <p:nvPr/>
        </p:nvSpPr>
        <p:spPr>
          <a:xfrm>
            <a:off x="3635896" y="2132856"/>
            <a:ext cx="1662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라우터 </a:t>
            </a:r>
            <a:r>
              <a:rPr lang="en-US" altLang="ko-KR" sz="1600" dirty="0">
                <a:solidFill>
                  <a:srgbClr val="FF0000"/>
                </a:solidFill>
              </a:rPr>
              <a:t>Gateway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2190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8A8745B-1609-4391-80CB-53F0CB3E7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88" y="0"/>
            <a:ext cx="8824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35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0B1E-8AD4-4EB9-8405-E5902EDD893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3DFA0894-C3A2-4E8F-B8F9-CF4C232F08C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986882F-D0CC-45D0-9062-DBE25F343F16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B6AC3DE-9317-4193-A41A-DAD067414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85" y="913251"/>
            <a:ext cx="7226627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175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4153F9-BCE0-43A6-9C96-8206BFA55FA7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8" name="직선 연결선 1">
            <a:extLst>
              <a:ext uri="{FF2B5EF4-FFF2-40B4-BE49-F238E27FC236}">
                <a16:creationId xmlns:a16="http://schemas.microsoft.com/office/drawing/2014/main" id="{F9FF80B9-8AF7-4B34-9139-CA4708B0729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utoShape 5">
            <a:extLst>
              <a:ext uri="{FF2B5EF4-FFF2-40B4-BE49-F238E27FC236}">
                <a16:creationId xmlns:a16="http://schemas.microsoft.com/office/drawing/2014/main" id="{4F9731DC-6F05-4DEE-943A-78654E2E3FB0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2E9004-9162-4D57-904F-57915C4FF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6" y="915921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714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E186AB-0351-4F7F-A5BB-949BD5D241F1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6A910F2E-6816-46B7-9B3A-32DDFC91C02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BB425747-B39C-4262-ADC8-7D7BEDA82D4A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2697B0-3434-4AF7-AC4F-8F6E74667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6" y="909295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413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FF4DD8-B52C-4CE7-A774-E7D6DA6DA4C9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5" name="직선 연결선 1">
            <a:extLst>
              <a:ext uri="{FF2B5EF4-FFF2-40B4-BE49-F238E27FC236}">
                <a16:creationId xmlns:a16="http://schemas.microsoft.com/office/drawing/2014/main" id="{769D2A3B-B4EF-4D63-AFAB-75BCFF0134F9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5">
            <a:extLst>
              <a:ext uri="{FF2B5EF4-FFF2-40B4-BE49-F238E27FC236}">
                <a16:creationId xmlns:a16="http://schemas.microsoft.com/office/drawing/2014/main" id="{E9A0CC76-2C81-40C1-80B7-6664D3D5B357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194DEA6-3B8C-46E9-9A12-98C4DFE32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909295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18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255273" y="938292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55E527B-A161-4357-BB67-E60B4C85E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41" y="1808821"/>
            <a:ext cx="4137382" cy="15528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783F08-1018-42CA-A8D4-0F57B7791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17" y="3746580"/>
            <a:ext cx="4137383" cy="2388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4752768" y="3284914"/>
            <a:ext cx="4032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</a:rPr>
              <a:t>SELINUX=disabled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/>
              <a:t>수정 후 저장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>
                <a:solidFill>
                  <a:srgbClr val="FF0000"/>
                </a:solidFill>
              </a:rPr>
              <a:t>Init 6</a:t>
            </a:r>
            <a:r>
              <a:rPr lang="ko-KR" altLang="en-US" b="1" dirty="0"/>
              <a:t>로 재부팅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78142272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5C28EFC-FEF7-4644-ADC4-B0BF9756C9C9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6" name="직선 연결선 1">
            <a:extLst>
              <a:ext uri="{FF2B5EF4-FFF2-40B4-BE49-F238E27FC236}">
                <a16:creationId xmlns:a16="http://schemas.microsoft.com/office/drawing/2014/main" id="{19B74871-DF70-4201-BBBA-C3B1CF0E598B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904F98E8-383B-48DB-A2B0-AB798E96F689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BBEF332-EFE8-45C8-A38D-AA8A9A6B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6" y="909295"/>
            <a:ext cx="7272365" cy="561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7E560-0A70-4DA3-999C-D9C72CE0C423}"/>
              </a:ext>
            </a:extLst>
          </p:cNvPr>
          <p:cNvSpPr txBox="1"/>
          <p:nvPr/>
        </p:nvSpPr>
        <p:spPr>
          <a:xfrm>
            <a:off x="2751866" y="27449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64513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AE390E0-7928-4B86-AF4B-6A5057F9456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10" name="직선 연결선 1">
            <a:extLst>
              <a:ext uri="{FF2B5EF4-FFF2-40B4-BE49-F238E27FC236}">
                <a16:creationId xmlns:a16="http://schemas.microsoft.com/office/drawing/2014/main" id="{6EA659CB-EF2F-4C29-91CE-83C27E50219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5">
            <a:extLst>
              <a:ext uri="{FF2B5EF4-FFF2-40B4-BE49-F238E27FC236}">
                <a16:creationId xmlns:a16="http://schemas.microsoft.com/office/drawing/2014/main" id="{F533F006-59C8-4D3F-A8B8-CB4AC66B2A05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664220-B4E7-4246-A588-BD79ADD55D87}"/>
              </a:ext>
            </a:extLst>
          </p:cNvPr>
          <p:cNvGrpSpPr/>
          <p:nvPr/>
        </p:nvGrpSpPr>
        <p:grpSpPr>
          <a:xfrm>
            <a:off x="935999" y="1053311"/>
            <a:ext cx="7272000" cy="5616000"/>
            <a:chOff x="126287" y="0"/>
            <a:chExt cx="8880676" cy="685800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8A2237F-318B-43D5-91D8-F8F7A327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287" y="0"/>
              <a:ext cx="8880676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24A913-A52E-4CAB-8925-E2DF0A6EB62A}"/>
                </a:ext>
              </a:extLst>
            </p:cNvPr>
            <p:cNvSpPr txBox="1"/>
            <p:nvPr/>
          </p:nvSpPr>
          <p:spPr>
            <a:xfrm>
              <a:off x="2663788" y="360902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AF4E28-A55E-478F-8F2F-3AB1E2B1706D}"/>
                </a:ext>
              </a:extLst>
            </p:cNvPr>
            <p:cNvSpPr txBox="1"/>
            <p:nvPr/>
          </p:nvSpPr>
          <p:spPr>
            <a:xfrm>
              <a:off x="4233446" y="116074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2</a:t>
              </a:r>
              <a:endParaRPr lang="ko-KR" altLang="en-US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3934F8-9DA7-405C-A6C4-4C534C68CA0B}"/>
                </a:ext>
              </a:extLst>
            </p:cNvPr>
            <p:cNvSpPr txBox="1"/>
            <p:nvPr/>
          </p:nvSpPr>
          <p:spPr>
            <a:xfrm>
              <a:off x="4228071" y="206084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0000"/>
                  </a:solidFill>
                  <a:latin typeface="Arial Black" panose="020B0A04020102020204" pitchFamily="34" charset="0"/>
                </a:rPr>
                <a:t>3</a:t>
              </a:r>
              <a:endParaRPr lang="ko-KR" altLang="en-US" dirty="0">
                <a:solidFill>
                  <a:srgbClr val="FF0000"/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3696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1B8E8D-69D9-4B56-9ECB-3AE54637FF26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5" name="직선 연결선 1">
            <a:extLst>
              <a:ext uri="{FF2B5EF4-FFF2-40B4-BE49-F238E27FC236}">
                <a16:creationId xmlns:a16="http://schemas.microsoft.com/office/drawing/2014/main" id="{D0C40126-7CDD-48E6-A9C8-429B33D4C14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utoShape 5">
            <a:extLst>
              <a:ext uri="{FF2B5EF4-FFF2-40B4-BE49-F238E27FC236}">
                <a16:creationId xmlns:a16="http://schemas.microsoft.com/office/drawing/2014/main" id="{CC5A20E8-0C02-43B2-8822-371A3B4B0121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BCC918-2765-491D-B76B-774E098D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6" y="926367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86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A3B0250-F0E7-44EA-8053-C0C8A0E41766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CA482ABD-A46A-4C35-9FA5-6965775A928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FB39C331-6CF0-4F79-ACA0-5AF83E31E350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983047-B351-4E68-91C1-7F58B53C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6" y="908720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043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0B1E-8AD4-4EB9-8405-E5902EDD893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3DFA0894-C3A2-4E8F-B8F9-CF4C232F08C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986882F-D0CC-45D0-9062-DBE25F343F16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conf t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service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dhcp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interface fa 0/0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add 192.168.0.110 255.255.255.0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no shut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interface fa 1/0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add 192.168.76.254 255.255.255.0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helper 192.168.76.100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no shut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exit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route 0.0.0.0 0.0.0.0 192.168.0.254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access-list 1 permit 192.168.0.0 0.0.255.255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nat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inside source list 1 int fa 0/0 overload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int range fa 1/0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nat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inside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int ra fa 0/0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ip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</a:t>
            </a: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nat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outside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end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000" kern="0" spc="0" dirty="0" err="1">
                <a:solidFill>
                  <a:srgbClr val="000000"/>
                </a:solidFill>
                <a:effectLst/>
                <a:latin typeface="+mj-lt"/>
                <a:ea typeface="한컴돋움"/>
              </a:rPr>
              <a:t>wr</a:t>
            </a:r>
            <a:r>
              <a:rPr lang="en-US" altLang="ko-KR" sz="1000" kern="0" spc="0" dirty="0">
                <a:solidFill>
                  <a:srgbClr val="000000"/>
                </a:solidFill>
                <a:effectLst/>
                <a:latin typeface="+mj-lt"/>
                <a:ea typeface="한컴돋움"/>
              </a:rPr>
              <a:t> me</a:t>
            </a:r>
            <a:endParaRPr lang="en-US" altLang="ko-KR" sz="1000" kern="0" spc="0" dirty="0">
              <a:solidFill>
                <a:srgbClr val="000000"/>
              </a:solidFill>
              <a:effectLst/>
              <a:latin typeface="+mj-lt"/>
            </a:endParaRPr>
          </a:p>
          <a:p>
            <a:pPr lvl="0"/>
            <a:endParaRPr lang="ko-KR" altLang="en-U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9A35665A-1A71-461F-AC9E-B55526B68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800" y="198480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8832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0B1E-8AD4-4EB9-8405-E5902EDD893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3DFA0894-C3A2-4E8F-B8F9-CF4C232F08C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986882F-D0CC-45D0-9062-DBE25F343F16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5280D3-CB30-4594-824A-AC68AC2B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16" y="909396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8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0B1E-8AD4-4EB9-8405-E5902EDD893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3DFA0894-C3A2-4E8F-B8F9-CF4C232F08C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986882F-D0CC-45D0-9062-DBE25F343F16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2F833F-0689-4B3E-94E5-20F9E5E12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908720"/>
            <a:ext cx="7272365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371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CB0B1E-8AD4-4EB9-8405-E5902EDD893D}"/>
              </a:ext>
            </a:extLst>
          </p:cNvPr>
          <p:cNvSpPr txBox="1"/>
          <p:nvPr/>
        </p:nvSpPr>
        <p:spPr>
          <a:xfrm>
            <a:off x="255273" y="241484"/>
            <a:ext cx="3199402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b="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Window Server 16</a:t>
            </a:r>
          </a:p>
        </p:txBody>
      </p:sp>
      <p:cxnSp>
        <p:nvCxnSpPr>
          <p:cNvPr id="4" name="직선 연결선 1">
            <a:extLst>
              <a:ext uri="{FF2B5EF4-FFF2-40B4-BE49-F238E27FC236}">
                <a16:creationId xmlns:a16="http://schemas.microsoft.com/office/drawing/2014/main" id="{3DFA0894-C3A2-4E8F-B8F9-CF4C232F08CD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454675" y="503094"/>
            <a:ext cx="543405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5">
            <a:extLst>
              <a:ext uri="{FF2B5EF4-FFF2-40B4-BE49-F238E27FC236}">
                <a16:creationId xmlns:a16="http://schemas.microsoft.com/office/drawing/2014/main" id="{9986882F-D0CC-45D0-9062-DBE25F343F16}"/>
              </a:ext>
            </a:extLst>
          </p:cNvPr>
          <p:cNvSpPr>
            <a:spLocks noChangeArrowheads="1"/>
          </p:cNvSpPr>
          <p:nvPr/>
        </p:nvSpPr>
        <p:spPr>
          <a:xfrm>
            <a:off x="215106" y="908720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lvl="0"/>
            <a:endParaRPr lang="ko-KR" altLang="en-US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C45FBB-5AC9-4904-9A97-8D0EFCA66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908720"/>
            <a:ext cx="7272365" cy="56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04FB1D-35D7-403D-A677-26D4D598AD5D}"/>
              </a:ext>
            </a:extLst>
          </p:cNvPr>
          <p:cNvSpPr txBox="1"/>
          <p:nvPr/>
        </p:nvSpPr>
        <p:spPr>
          <a:xfrm>
            <a:off x="3454675" y="2390379"/>
            <a:ext cx="18582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rgbClr val="FFFF00"/>
                </a:solidFill>
              </a:rPr>
              <a:t>┌ 클라이언트 네트워크 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113C3-2150-4209-8ED9-943F165E9025}"/>
              </a:ext>
            </a:extLst>
          </p:cNvPr>
          <p:cNvSpPr txBox="1"/>
          <p:nvPr/>
        </p:nvSpPr>
        <p:spPr>
          <a:xfrm>
            <a:off x="3743908" y="2796004"/>
            <a:ext cx="20522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FFFF00"/>
                </a:solidFill>
              </a:rPr>
              <a:t>└서버에서 지정한 클래스 이름</a:t>
            </a:r>
          </a:p>
        </p:txBody>
      </p:sp>
    </p:spTree>
    <p:extLst>
      <p:ext uri="{BB962C8B-B14F-4D97-AF65-F5344CB8AC3E}">
        <p14:creationId xmlns:p14="http://schemas.microsoft.com/office/powerpoint/2010/main" val="3891376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32463" y="1916832"/>
            <a:ext cx="3312368" cy="33123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07338" y="3203740"/>
            <a:ext cx="1622677" cy="45195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400">
                <a:solidFill>
                  <a:schemeClr val="bg1"/>
                </a:solidFill>
              </a:rPr>
              <a:t>Thank you</a:t>
            </a: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2423894" y="3641249"/>
            <a:ext cx="2396429" cy="37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60032" y="3244914"/>
            <a:ext cx="248016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조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김규보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이재형  </a:t>
            </a:r>
          </a:p>
          <a:p>
            <a:pPr lvl="0"/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    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김홍규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양정환</a:t>
            </a:r>
          </a:p>
          <a:p>
            <a:pPr lvl="0"/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   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염찬호</a:t>
            </a:r>
            <a:r>
              <a:rPr lang="ko-KR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ko-KR" altLang="en-US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</a:rPr>
              <a:t>문관필</a:t>
            </a:r>
            <a:endParaRPr lang="ko-KR" altLang="en-US" sz="2000" i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467543" y="6165304"/>
            <a:ext cx="198609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KITRI</a:t>
            </a:r>
            <a:r>
              <a:rPr lang="en-US" altLang="ko-KR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200" b="1">
                <a:solidFill>
                  <a:schemeClr val="tx1">
                    <a:lumMod val="50000"/>
                    <a:lumOff val="50000"/>
                  </a:schemeClr>
                </a:solidFill>
              </a:rPr>
              <a:t>한국정보기술연구원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93829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4752768" y="2869415"/>
            <a:ext cx="40324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DHCP </a:t>
            </a:r>
            <a:r>
              <a:rPr lang="ko-KR" altLang="en-US" b="1" dirty="0"/>
              <a:t>패키지 설치</a:t>
            </a:r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en-US" altLang="ko-KR" b="1" dirty="0">
                <a:solidFill>
                  <a:srgbClr val="FF0000"/>
                </a:solidFill>
              </a:rPr>
              <a:t>yum</a:t>
            </a:r>
            <a:r>
              <a:rPr lang="ko-KR" altLang="en-US" b="1" dirty="0"/>
              <a:t>은 패키지를 인터넷으로 설치할 수 있게 해주는 명령어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- </a:t>
            </a:r>
            <a:r>
              <a:rPr lang="en-US" altLang="ko-KR" b="1" dirty="0">
                <a:solidFill>
                  <a:srgbClr val="FF0000"/>
                </a:solidFill>
              </a:rPr>
              <a:t>-y</a:t>
            </a:r>
            <a:r>
              <a:rPr lang="ko-KR" altLang="en-US" b="1" dirty="0"/>
              <a:t>는 선택지가 나올 때 무조건 </a:t>
            </a:r>
            <a:r>
              <a:rPr lang="en-US" altLang="ko-KR" b="1" dirty="0"/>
              <a:t>yes</a:t>
            </a:r>
            <a:r>
              <a:rPr lang="ko-KR" altLang="en-US" b="1" dirty="0"/>
              <a:t>를 한다는 옵션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7D7627-374F-4711-B450-E7A545F77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5" y="2480072"/>
            <a:ext cx="4210138" cy="253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4155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5"/>
          <p:cNvSpPr>
            <a:spLocks noChangeArrowheads="1"/>
          </p:cNvSpPr>
          <p:nvPr/>
        </p:nvSpPr>
        <p:spPr>
          <a:xfrm>
            <a:off x="178693" y="938291"/>
            <a:ext cx="8713787" cy="5616575"/>
          </a:xfrm>
          <a:prstGeom prst="roundRect">
            <a:avLst>
              <a:gd name="adj" fmla="val 4855"/>
            </a:avLst>
          </a:prstGeom>
          <a:solidFill>
            <a:schemeClr val="bg1"/>
          </a:solidFill>
          <a:ln w="12700">
            <a:noFill/>
            <a:round/>
          </a:ln>
          <a:effectLst/>
        </p:spPr>
        <p:txBody>
          <a:bodyPr wrap="none" anchor="ctr"/>
          <a:lstStyle/>
          <a:p>
            <a:pPr marL="342900" lvl="0" indent="-342900">
              <a:buAutoNum type="arabicPeriod"/>
            </a:pPr>
            <a:r>
              <a:rPr lang="ko-KR" altLang="en-US" sz="2400" b="1" dirty="0">
                <a:latin typeface="+mn-ea"/>
              </a:rPr>
              <a:t>환경 설정</a:t>
            </a:r>
            <a:endParaRPr lang="en-US" altLang="ko-KR" sz="2400" b="1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0"/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6"/>
            <a:r>
              <a:rPr lang="ko-KR" altLang="en-US" dirty="0">
                <a:latin typeface="+mn-ea"/>
              </a:rPr>
              <a:t>                    </a:t>
            </a: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lvl="8"/>
            <a:r>
              <a:rPr lang="en-US" altLang="ko-KR" dirty="0">
                <a:latin typeface="+mn-ea"/>
              </a:rPr>
              <a:t>         </a:t>
            </a:r>
          </a:p>
          <a:p>
            <a:pPr lvl="8"/>
            <a:r>
              <a:rPr lang="en-US" altLang="ko-KR" dirty="0">
                <a:latin typeface="+mn-ea"/>
              </a:rPr>
              <a:t>             </a:t>
            </a: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en-US" altLang="ko-KR" dirty="0">
              <a:latin typeface="+mn-ea"/>
            </a:endParaRPr>
          </a:p>
          <a:p>
            <a:pPr marL="342900" lvl="0" indent="-342900">
              <a:buAutoNum type="arabicPeriod"/>
            </a:pPr>
            <a:endParaRPr lang="ko-KR" altLang="en-US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5273" y="241484"/>
            <a:ext cx="1738296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2800" i="1" spc="5" dirty="0">
                <a:solidFill>
                  <a:srgbClr val="808080"/>
                </a:solidFill>
                <a:effectLst>
                  <a:outerShdw blurRad="381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맑은 고딕"/>
                <a:ea typeface="맑은 고딕"/>
              </a:rPr>
              <a:t>CentOS 7</a:t>
            </a:r>
            <a:endParaRPr lang="en-US" altLang="ko-KR" sz="2800" b="0" i="1" spc="5" dirty="0">
              <a:solidFill>
                <a:srgbClr val="808080"/>
              </a:solidFill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cxnSp>
        <p:nvCxnSpPr>
          <p:cNvPr id="33808" name="직선 연결선 1"/>
          <p:cNvCxnSpPr>
            <a:cxnSpLocks/>
          </p:cNvCxnSpPr>
          <p:nvPr/>
        </p:nvCxnSpPr>
        <p:spPr>
          <a:xfrm>
            <a:off x="2195736" y="548680"/>
            <a:ext cx="669674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C81BB55-4B4D-4A75-8745-C077AB5CB1D4}"/>
              </a:ext>
            </a:extLst>
          </p:cNvPr>
          <p:cNvSpPr txBox="1"/>
          <p:nvPr/>
        </p:nvSpPr>
        <p:spPr>
          <a:xfrm>
            <a:off x="4572000" y="2869415"/>
            <a:ext cx="42132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b="1" dirty="0"/>
              <a:t>DHCP </a:t>
            </a:r>
            <a:r>
              <a:rPr lang="ko-KR" altLang="en-US" b="1" dirty="0"/>
              <a:t>설정 내용이 있는 파일이지만 아무런 내용이 없고</a:t>
            </a:r>
            <a:r>
              <a:rPr lang="en-US" altLang="ko-KR" b="1" dirty="0">
                <a:solidFill>
                  <a:srgbClr val="FF0000"/>
                </a:solidFill>
              </a:rPr>
              <a:t>“/</a:t>
            </a:r>
            <a:r>
              <a:rPr lang="en-US" altLang="ko-KR" b="1" dirty="0" err="1">
                <a:solidFill>
                  <a:srgbClr val="FF0000"/>
                </a:solidFill>
              </a:rPr>
              <a:t>usr</a:t>
            </a:r>
            <a:r>
              <a:rPr lang="en-US" altLang="ko-KR" b="1" dirty="0">
                <a:solidFill>
                  <a:srgbClr val="FF0000"/>
                </a:solidFill>
              </a:rPr>
              <a:t>/share/doc/</a:t>
            </a:r>
            <a:r>
              <a:rPr lang="en-US" altLang="ko-KR" b="1" dirty="0" err="1">
                <a:solidFill>
                  <a:srgbClr val="FF0000"/>
                </a:solidFill>
              </a:rPr>
              <a:t>dhcp</a:t>
            </a:r>
            <a:r>
              <a:rPr lang="en-US" altLang="ko-KR" b="1" dirty="0">
                <a:solidFill>
                  <a:srgbClr val="FF0000"/>
                </a:solidFill>
              </a:rPr>
              <a:t>*/</a:t>
            </a:r>
            <a:r>
              <a:rPr lang="en-US" altLang="ko-KR" b="1" dirty="0" err="1">
                <a:solidFill>
                  <a:srgbClr val="FF0000"/>
                </a:solidFill>
              </a:rPr>
              <a:t>dhcpd.conf.sample</a:t>
            </a:r>
            <a:r>
              <a:rPr lang="en-US" altLang="ko-KR" b="1" dirty="0">
                <a:solidFill>
                  <a:srgbClr val="FF0000"/>
                </a:solidFill>
              </a:rPr>
              <a:t>”</a:t>
            </a:r>
            <a:r>
              <a:rPr lang="ko-KR" altLang="en-US" b="1" dirty="0"/>
              <a:t>이라는 샘플 파일을 참고하라는 주석이 달려 있음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DHCP </a:t>
            </a:r>
            <a:r>
              <a:rPr lang="ko-KR" altLang="en-US" b="1" dirty="0"/>
              <a:t>샘플 파일을 </a:t>
            </a:r>
            <a:r>
              <a:rPr lang="en-US" altLang="ko-KR" b="1" dirty="0"/>
              <a:t>/</a:t>
            </a:r>
            <a:r>
              <a:rPr lang="en-US" altLang="ko-KR" b="1" dirty="0" err="1"/>
              <a:t>etc</a:t>
            </a:r>
            <a:r>
              <a:rPr lang="en-US" altLang="ko-KR" b="1" dirty="0"/>
              <a:t>/</a:t>
            </a:r>
            <a:r>
              <a:rPr lang="en-US" altLang="ko-KR" b="1" dirty="0" err="1"/>
              <a:t>dhcp</a:t>
            </a:r>
            <a:r>
              <a:rPr lang="en-US" altLang="ko-KR" b="1" dirty="0"/>
              <a:t>/</a:t>
            </a:r>
            <a:r>
              <a:rPr lang="en-US" altLang="ko-KR" b="1" dirty="0" err="1"/>
              <a:t>dhcpd.conf</a:t>
            </a:r>
            <a:r>
              <a:rPr lang="ko-KR" altLang="en-US" b="1" dirty="0"/>
              <a:t> 로 덮어쓰기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6E9952-DDCD-4CE7-918F-71394EC1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4" y="1844824"/>
            <a:ext cx="3852837" cy="17200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897359-4660-433A-8DCE-35B79A913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4" y="3941751"/>
            <a:ext cx="385962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2986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C00000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1296</Words>
  <Application>Microsoft Office PowerPoint</Application>
  <PresentationFormat>화면 슬라이드 쇼(4:3)</PresentationFormat>
  <Paragraphs>524</Paragraphs>
  <Slides>78</Slides>
  <Notes>46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78</vt:i4>
      </vt:variant>
    </vt:vector>
  </HeadingPairs>
  <TitlesOfParts>
    <vt:vector size="82" baseType="lpstr">
      <vt:lpstr>Arial</vt:lpstr>
      <vt:lpstr>맑은 고딕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art13</dc:creator>
  <cp:keywords/>
  <dc:description/>
  <cp:lastModifiedBy>Lee Jaeyoung</cp:lastModifiedBy>
  <cp:revision>373</cp:revision>
  <dcterms:created xsi:type="dcterms:W3CDTF">2013-08-28T07:14:56Z</dcterms:created>
  <dcterms:modified xsi:type="dcterms:W3CDTF">2021-03-08T03:38:28Z</dcterms:modified>
  <cp:category/>
  <cp:contentStatus/>
</cp:coreProperties>
</file>